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7" r:id="rId2"/>
  </p:sldMasterIdLst>
  <p:notesMasterIdLst>
    <p:notesMasterId r:id="rId26"/>
  </p:notesMasterIdLst>
  <p:sldIdLst>
    <p:sldId id="256" r:id="rId3"/>
    <p:sldId id="258" r:id="rId4"/>
    <p:sldId id="260" r:id="rId5"/>
    <p:sldId id="257" r:id="rId6"/>
    <p:sldId id="261" r:id="rId7"/>
    <p:sldId id="263" r:id="rId8"/>
    <p:sldId id="262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0" r:id="rId19"/>
    <p:sldId id="276" r:id="rId20"/>
    <p:sldId id="281" r:id="rId21"/>
    <p:sldId id="282" r:id="rId22"/>
    <p:sldId id="283" r:id="rId23"/>
    <p:sldId id="284" r:id="rId24"/>
    <p:sldId id="2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8" autoAdjust="0"/>
  </p:normalViewPr>
  <p:slideViewPr>
    <p:cSldViewPr>
      <p:cViewPr varScale="1">
        <p:scale>
          <a:sx n="109" d="100"/>
          <a:sy n="109" d="100"/>
        </p:scale>
        <p:origin x="4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D965C-075E-4FC0-A2AE-08B4535A3C9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57E99AD-4EB2-435A-905A-F3A05FC64980}">
      <dgm:prSet phldrT="[Текст]" custT="1"/>
      <dgm:spPr/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Постанова КМУ №869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DF616276-E1F3-4469-A48F-EDDF09E5FB4E}" type="parTrans" cxnId="{E82811D3-F3CF-4DB8-8511-32101FE669B8}">
      <dgm:prSet/>
      <dgm:spPr/>
      <dgm:t>
        <a:bodyPr/>
        <a:lstStyle/>
        <a:p>
          <a:endParaRPr lang="ru-RU"/>
        </a:p>
      </dgm:t>
    </dgm:pt>
    <dgm:pt modelId="{518F7C0B-B0ED-47A4-B29E-573E69FED868}" type="sibTrans" cxnId="{E82811D3-F3CF-4DB8-8511-32101FE669B8}">
      <dgm:prSet/>
      <dgm:spPr/>
      <dgm:t>
        <a:bodyPr/>
        <a:lstStyle/>
        <a:p>
          <a:endParaRPr lang="ru-RU"/>
        </a:p>
      </dgm:t>
    </dgm:pt>
    <dgm:pt modelId="{EBC57EEB-FCB6-4C03-8164-0589E030F56A}">
      <dgm:prSet phldrT="[Текст]" custT="1"/>
      <dgm:spPr/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Розпорядження КМДА № 307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4191BD6A-A8A9-4173-A524-3B908365023F}" type="parTrans" cxnId="{3B3A5646-DAF8-43BF-AC2A-91858746145F}">
      <dgm:prSet/>
      <dgm:spPr/>
      <dgm:t>
        <a:bodyPr/>
        <a:lstStyle/>
        <a:p>
          <a:endParaRPr lang="ru-RU"/>
        </a:p>
      </dgm:t>
    </dgm:pt>
    <dgm:pt modelId="{28C8DBD7-C8CF-46DA-9E23-A43B13BD59EE}" type="sibTrans" cxnId="{3B3A5646-DAF8-43BF-AC2A-91858746145F}">
      <dgm:prSet/>
      <dgm:spPr/>
      <dgm:t>
        <a:bodyPr/>
        <a:lstStyle/>
        <a:p>
          <a:endParaRPr lang="ru-RU"/>
        </a:p>
      </dgm:t>
    </dgm:pt>
    <dgm:pt modelId="{2AF3B53B-F651-4C65-B887-F7FDF414C12F}">
      <dgm:prSet phldrT="[Текст]" custT="1"/>
      <dgm:spPr/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Наказ </a:t>
          </a:r>
          <a:r>
            <a:rPr lang="uk-UA" sz="2200" dirty="0" err="1" smtClean="0">
              <a:latin typeface="Times New Roman" pitchFamily="18" charset="0"/>
              <a:cs typeface="Times New Roman" pitchFamily="18" charset="0"/>
            </a:rPr>
            <a:t>Мінрегіону</a:t>
          </a:r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 № 603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B41D11B9-0812-450D-AF5F-B1A544ACB450}" type="parTrans" cxnId="{A878AB0A-8E51-487C-A800-D279B534CA42}">
      <dgm:prSet/>
      <dgm:spPr/>
      <dgm:t>
        <a:bodyPr/>
        <a:lstStyle/>
        <a:p>
          <a:endParaRPr lang="ru-RU"/>
        </a:p>
      </dgm:t>
    </dgm:pt>
    <dgm:pt modelId="{669B0B35-3905-4484-BC54-998141D37FC5}" type="sibTrans" cxnId="{A878AB0A-8E51-487C-A800-D279B534CA42}">
      <dgm:prSet/>
      <dgm:spPr/>
      <dgm:t>
        <a:bodyPr/>
        <a:lstStyle/>
        <a:p>
          <a:endParaRPr lang="ru-RU"/>
        </a:p>
      </dgm:t>
    </dgm:pt>
    <dgm:pt modelId="{2AC97310-2495-427D-8F4C-620335784532}">
      <dgm:prSet phldrT="[Текст]" custT="1"/>
      <dgm:spPr/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Розпорядження КМДА № 442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DD43D901-76EE-4047-AC89-CD9D9BB7239D}" type="parTrans" cxnId="{898B1467-000E-4222-9892-6B2DDE84923E}">
      <dgm:prSet/>
      <dgm:spPr/>
      <dgm:t>
        <a:bodyPr/>
        <a:lstStyle/>
        <a:p>
          <a:endParaRPr lang="ru-RU"/>
        </a:p>
      </dgm:t>
    </dgm:pt>
    <dgm:pt modelId="{5C87C713-C213-4B35-91E4-F4807572B3FA}" type="sibTrans" cxnId="{898B1467-000E-4222-9892-6B2DDE84923E}">
      <dgm:prSet/>
      <dgm:spPr/>
      <dgm:t>
        <a:bodyPr/>
        <a:lstStyle/>
        <a:p>
          <a:endParaRPr lang="ru-RU"/>
        </a:p>
      </dgm:t>
    </dgm:pt>
    <dgm:pt modelId="{F4DC011A-C9D2-4C6C-B713-CE1DA2F493E4}" type="pres">
      <dgm:prSet presAssocID="{E9FD965C-075E-4FC0-A2AE-08B4535A3C94}" presName="arrowDiagram" presStyleCnt="0">
        <dgm:presLayoutVars>
          <dgm:chMax val="5"/>
          <dgm:dir/>
          <dgm:resizeHandles val="exact"/>
        </dgm:presLayoutVars>
      </dgm:prSet>
      <dgm:spPr/>
    </dgm:pt>
    <dgm:pt modelId="{4EC6E61C-EE6B-4ABC-80D6-4A9718D26EDF}" type="pres">
      <dgm:prSet presAssocID="{E9FD965C-075E-4FC0-A2AE-08B4535A3C94}" presName="arrow" presStyleLbl="bgShp" presStyleIdx="0" presStyleCnt="1"/>
      <dgm:spPr/>
    </dgm:pt>
    <dgm:pt modelId="{431AFC55-1BFA-4B8C-8FD2-EED74A1ED1EA}" type="pres">
      <dgm:prSet presAssocID="{E9FD965C-075E-4FC0-A2AE-08B4535A3C94}" presName="arrowDiagram4" presStyleCnt="0"/>
      <dgm:spPr/>
    </dgm:pt>
    <dgm:pt modelId="{F1C3A008-08E2-4A76-BBAA-887C4C767971}" type="pres">
      <dgm:prSet presAssocID="{357E99AD-4EB2-435A-905A-F3A05FC64980}" presName="bullet4a" presStyleLbl="node1" presStyleIdx="0" presStyleCnt="4" custLinFactX="-100000" custLinFactY="-106225" custLinFactNeighborX="-170158" custLinFactNeighborY="-200000"/>
      <dgm:spPr/>
    </dgm:pt>
    <dgm:pt modelId="{C320052A-E25B-478A-8C5F-5265CBC29DEB}" type="pres">
      <dgm:prSet presAssocID="{357E99AD-4EB2-435A-905A-F3A05FC64980}" presName="textBox4a" presStyleLbl="revTx" presStyleIdx="0" presStyleCnt="4" custScaleX="111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A3DD7-B2D9-4B1C-97EA-C05C259460AF}" type="pres">
      <dgm:prSet presAssocID="{EBC57EEB-FCB6-4C03-8164-0589E030F56A}" presName="bullet4b" presStyleLbl="node1" presStyleIdx="1" presStyleCnt="4" custLinFactX="-299444" custLinFactY="41904" custLinFactNeighborX="-300000" custLinFactNeighborY="100000"/>
      <dgm:spPr/>
    </dgm:pt>
    <dgm:pt modelId="{7F4ED140-C398-4DFD-AAE5-6D7EF694D0CD}" type="pres">
      <dgm:prSet presAssocID="{EBC57EEB-FCB6-4C03-8164-0589E030F56A}" presName="textBox4b" presStyleLbl="revTx" presStyleIdx="1" presStyleCnt="4" custScaleX="125889" custLinFactNeighborX="347" custLinFactNeighborY="6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F83EA-E06D-4F8A-A111-8FB6BB3E75B0}" type="pres">
      <dgm:prSet presAssocID="{2AF3B53B-F651-4C65-B887-F7FDF414C12F}" presName="bullet4c" presStyleLbl="node1" presStyleIdx="2" presStyleCnt="4" custLinFactX="-400000" custLinFactY="100000" custLinFactNeighborX="-452121" custLinFactNeighborY="178371"/>
      <dgm:spPr/>
    </dgm:pt>
    <dgm:pt modelId="{D90D08C1-6156-420D-BDFC-C99AFDF64051}" type="pres">
      <dgm:prSet presAssocID="{2AF3B53B-F651-4C65-B887-F7FDF414C12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F9BB8-628F-4C46-AB75-3D2C6B84866D}" type="pres">
      <dgm:prSet presAssocID="{2AC97310-2495-427D-8F4C-620335784532}" presName="bullet4d" presStyleLbl="node1" presStyleIdx="3" presStyleCnt="4" custLinFactX="-460691" custLinFactY="106750" custLinFactNeighborX="-500000" custLinFactNeighborY="200000"/>
      <dgm:spPr/>
    </dgm:pt>
    <dgm:pt modelId="{0A239D24-80AE-41EA-BE04-6FE5C462FBCA}" type="pres">
      <dgm:prSet presAssocID="{2AC97310-2495-427D-8F4C-620335784532}" presName="textBox4d" presStyleLbl="revTx" presStyleIdx="3" presStyleCnt="4" custScaleX="131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3A5646-DAF8-43BF-AC2A-91858746145F}" srcId="{E9FD965C-075E-4FC0-A2AE-08B4535A3C94}" destId="{EBC57EEB-FCB6-4C03-8164-0589E030F56A}" srcOrd="1" destOrd="0" parTransId="{4191BD6A-A8A9-4173-A524-3B908365023F}" sibTransId="{28C8DBD7-C8CF-46DA-9E23-A43B13BD59EE}"/>
    <dgm:cxn modelId="{A878AB0A-8E51-487C-A800-D279B534CA42}" srcId="{E9FD965C-075E-4FC0-A2AE-08B4535A3C94}" destId="{2AF3B53B-F651-4C65-B887-F7FDF414C12F}" srcOrd="2" destOrd="0" parTransId="{B41D11B9-0812-450D-AF5F-B1A544ACB450}" sibTransId="{669B0B35-3905-4484-BC54-998141D37FC5}"/>
    <dgm:cxn modelId="{F36FC0B5-68D5-40D8-8155-BA60A3FBFE8C}" type="presOf" srcId="{EBC57EEB-FCB6-4C03-8164-0589E030F56A}" destId="{7F4ED140-C398-4DFD-AAE5-6D7EF694D0CD}" srcOrd="0" destOrd="0" presId="urn:microsoft.com/office/officeart/2005/8/layout/arrow2"/>
    <dgm:cxn modelId="{ED98BA2D-AFF4-4D88-A3F7-5B18CE13A8EE}" type="presOf" srcId="{357E99AD-4EB2-435A-905A-F3A05FC64980}" destId="{C320052A-E25B-478A-8C5F-5265CBC29DEB}" srcOrd="0" destOrd="0" presId="urn:microsoft.com/office/officeart/2005/8/layout/arrow2"/>
    <dgm:cxn modelId="{E82811D3-F3CF-4DB8-8511-32101FE669B8}" srcId="{E9FD965C-075E-4FC0-A2AE-08B4535A3C94}" destId="{357E99AD-4EB2-435A-905A-F3A05FC64980}" srcOrd="0" destOrd="0" parTransId="{DF616276-E1F3-4469-A48F-EDDF09E5FB4E}" sibTransId="{518F7C0B-B0ED-47A4-B29E-573E69FED868}"/>
    <dgm:cxn modelId="{7FA296B6-ACD4-402F-BBC5-FAF11F1EAE5E}" type="presOf" srcId="{2AF3B53B-F651-4C65-B887-F7FDF414C12F}" destId="{D90D08C1-6156-420D-BDFC-C99AFDF64051}" srcOrd="0" destOrd="0" presId="urn:microsoft.com/office/officeart/2005/8/layout/arrow2"/>
    <dgm:cxn modelId="{B5F8EBE2-B22C-4C30-ACDF-EC9712D482CA}" type="presOf" srcId="{E9FD965C-075E-4FC0-A2AE-08B4535A3C94}" destId="{F4DC011A-C9D2-4C6C-B713-CE1DA2F493E4}" srcOrd="0" destOrd="0" presId="urn:microsoft.com/office/officeart/2005/8/layout/arrow2"/>
    <dgm:cxn modelId="{253DF76F-44EF-49DC-A302-A0D26A9E20B0}" type="presOf" srcId="{2AC97310-2495-427D-8F4C-620335784532}" destId="{0A239D24-80AE-41EA-BE04-6FE5C462FBCA}" srcOrd="0" destOrd="0" presId="urn:microsoft.com/office/officeart/2005/8/layout/arrow2"/>
    <dgm:cxn modelId="{898B1467-000E-4222-9892-6B2DDE84923E}" srcId="{E9FD965C-075E-4FC0-A2AE-08B4535A3C94}" destId="{2AC97310-2495-427D-8F4C-620335784532}" srcOrd="3" destOrd="0" parTransId="{DD43D901-76EE-4047-AC89-CD9D9BB7239D}" sibTransId="{5C87C713-C213-4B35-91E4-F4807572B3FA}"/>
    <dgm:cxn modelId="{36442672-B000-4B6C-96C3-1FD7A258E2CD}" type="presParOf" srcId="{F4DC011A-C9D2-4C6C-B713-CE1DA2F493E4}" destId="{4EC6E61C-EE6B-4ABC-80D6-4A9718D26EDF}" srcOrd="0" destOrd="0" presId="urn:microsoft.com/office/officeart/2005/8/layout/arrow2"/>
    <dgm:cxn modelId="{E4B78DB4-E0CC-4308-BE45-E68271EAB0C5}" type="presParOf" srcId="{F4DC011A-C9D2-4C6C-B713-CE1DA2F493E4}" destId="{431AFC55-1BFA-4B8C-8FD2-EED74A1ED1EA}" srcOrd="1" destOrd="0" presId="urn:microsoft.com/office/officeart/2005/8/layout/arrow2"/>
    <dgm:cxn modelId="{8F9BE7B1-2F59-4E2E-9F39-AFDE03F1692F}" type="presParOf" srcId="{431AFC55-1BFA-4B8C-8FD2-EED74A1ED1EA}" destId="{F1C3A008-08E2-4A76-BBAA-887C4C767971}" srcOrd="0" destOrd="0" presId="urn:microsoft.com/office/officeart/2005/8/layout/arrow2"/>
    <dgm:cxn modelId="{B11292A6-BA40-4EBF-9E4F-AB86A6C1B9EE}" type="presParOf" srcId="{431AFC55-1BFA-4B8C-8FD2-EED74A1ED1EA}" destId="{C320052A-E25B-478A-8C5F-5265CBC29DEB}" srcOrd="1" destOrd="0" presId="urn:microsoft.com/office/officeart/2005/8/layout/arrow2"/>
    <dgm:cxn modelId="{02A0A874-CA4F-4BEC-B2E6-FFA59F558700}" type="presParOf" srcId="{431AFC55-1BFA-4B8C-8FD2-EED74A1ED1EA}" destId="{095A3DD7-B2D9-4B1C-97EA-C05C259460AF}" srcOrd="2" destOrd="0" presId="urn:microsoft.com/office/officeart/2005/8/layout/arrow2"/>
    <dgm:cxn modelId="{AA16C729-A44C-4EFE-A8B5-103C34F2D1AA}" type="presParOf" srcId="{431AFC55-1BFA-4B8C-8FD2-EED74A1ED1EA}" destId="{7F4ED140-C398-4DFD-AAE5-6D7EF694D0CD}" srcOrd="3" destOrd="0" presId="urn:microsoft.com/office/officeart/2005/8/layout/arrow2"/>
    <dgm:cxn modelId="{D89E95FC-388F-4995-84BE-DB0B66DE0B6A}" type="presParOf" srcId="{431AFC55-1BFA-4B8C-8FD2-EED74A1ED1EA}" destId="{97EF83EA-E06D-4F8A-A111-8FB6BB3E75B0}" srcOrd="4" destOrd="0" presId="urn:microsoft.com/office/officeart/2005/8/layout/arrow2"/>
    <dgm:cxn modelId="{33F47D42-FF70-4DAC-A5AB-B759602A27E9}" type="presParOf" srcId="{431AFC55-1BFA-4B8C-8FD2-EED74A1ED1EA}" destId="{D90D08C1-6156-420D-BDFC-C99AFDF64051}" srcOrd="5" destOrd="0" presId="urn:microsoft.com/office/officeart/2005/8/layout/arrow2"/>
    <dgm:cxn modelId="{781DDCB1-5263-441A-B081-D2688EACCC71}" type="presParOf" srcId="{431AFC55-1BFA-4B8C-8FD2-EED74A1ED1EA}" destId="{D67F9BB8-628F-4C46-AB75-3D2C6B84866D}" srcOrd="6" destOrd="0" presId="urn:microsoft.com/office/officeart/2005/8/layout/arrow2"/>
    <dgm:cxn modelId="{96EA41B4-2C5D-4615-908B-6DDBFFA1BA11}" type="presParOf" srcId="{431AFC55-1BFA-4B8C-8FD2-EED74A1ED1EA}" destId="{0A239D24-80AE-41EA-BE04-6FE5C462FBCA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EB278-F943-46BD-87D5-3550C553AA5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BB16D-F559-45FE-A99B-8EC62C72AE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8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883E69E-DCBD-4BBA-8F53-A5219231EC66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5258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261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08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04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38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53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763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883E69E-DCBD-4BBA-8F53-A5219231EC66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0F7969-A248-4BD6-9199-0EF673181E4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5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РОЗРАХУНОК ВНЕСКУ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9390"/>
            <a:ext cx="1442942" cy="1435099"/>
          </a:xfrm>
          <a:prstGeom prst="rect">
            <a:avLst/>
          </a:prstGeom>
        </p:spPr>
      </p:pic>
      <p:pic>
        <p:nvPicPr>
          <p:cNvPr id="7" name="Picture 2" descr="C:\Users\operator8\Downloads\комфортплатфор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8845" r="10906" b="38579"/>
          <a:stretch/>
        </p:blipFill>
        <p:spPr bwMode="auto">
          <a:xfrm>
            <a:off x="1763688" y="249390"/>
            <a:ext cx="1700484" cy="14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КОШТОРИС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1999" y="6208776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39433" y="5805264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C27B49-D039-FE4C-A413-C655E1463EE6}" type="slidenum">
              <a:rPr lang="en-US" sz="20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2089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1"/>
            <a:ext cx="4179216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099158"/>
            <a:ext cx="3744415" cy="158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4" y="4797152"/>
            <a:ext cx="7745449" cy="119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907704" y="5027621"/>
            <a:ext cx="1224136" cy="936104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724128" y="5027621"/>
            <a:ext cx="1080120" cy="936104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6833368" y="5027621"/>
            <a:ext cx="1195015" cy="936104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7236295" y="4349447"/>
            <a:ext cx="1217253" cy="30368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2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760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ОШТОРИС ОСББ, ВУЛ.  </a:t>
            </a:r>
            <a:r>
              <a:rPr lang="uk-UA" sz="3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Є. </a:t>
            </a:r>
            <a:r>
              <a:rPr lang="uk-UA" sz="3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ЧАВДАР</a:t>
            </a:r>
            <a:endParaRPr lang="ru-RU" sz="3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1"/>
            <a:ext cx="807524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6571" y="621166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b="1" dirty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b="1" dirty="0">
              <a:solidFill>
                <a:srgbClr val="31849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72399" y="5842337"/>
            <a:ext cx="575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8C27B49-D039-FE4C-A413-C655E1463EE6}" type="slidenum">
              <a:rPr lang="en-US" b="1"/>
              <a:pPr algn="ctr"/>
              <a:t>11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70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ОШТОРИС ОСББ, ВУЛ. 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Є.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ЧАВДАР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/>
          <a:stretch/>
        </p:blipFill>
        <p:spPr bwMode="auto">
          <a:xfrm>
            <a:off x="395536" y="836712"/>
            <a:ext cx="80648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6195856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b="1" dirty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b="1" dirty="0">
              <a:solidFill>
                <a:srgbClr val="31849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0392" y="5826524"/>
            <a:ext cx="58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8C27B49-D039-FE4C-A413-C655E1463EE6}" type="slidenum">
              <a:rPr lang="en-US" b="1"/>
              <a:pPr algn="ctr"/>
              <a:t>12</a:t>
            </a:fld>
            <a:endParaRPr lang="ru-RU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899592" y="3645024"/>
            <a:ext cx="4392488" cy="72008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0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ОШТОРИС ОСББ, ВУЛ. 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Є.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ЧАВДАР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" b="4783"/>
          <a:stretch/>
        </p:blipFill>
        <p:spPr bwMode="auto">
          <a:xfrm>
            <a:off x="467544" y="908721"/>
            <a:ext cx="79208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85" y="621166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b="1" dirty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b="1" dirty="0">
              <a:solidFill>
                <a:srgbClr val="31849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2399" y="5842337"/>
            <a:ext cx="580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8C27B49-D039-FE4C-A413-C655E1463EE6}" type="slidenum">
              <a:rPr lang="en-US" b="1"/>
              <a:pPr algn="ctr"/>
              <a:t>13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09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ОШТОРИС ОСББ, ВУЛ. 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Є.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ЧАВДАР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23465"/>
          <a:stretch/>
        </p:blipFill>
        <p:spPr bwMode="auto">
          <a:xfrm>
            <a:off x="395536" y="908720"/>
            <a:ext cx="807884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245" y="620962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b="1" dirty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b="1" dirty="0">
              <a:solidFill>
                <a:srgbClr val="31849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5840291"/>
            <a:ext cx="513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8C27B49-D039-FE4C-A413-C655E1463EE6}" type="slidenum">
              <a:rPr lang="en-US" b="1"/>
              <a:pPr algn="ctr"/>
              <a:t>14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988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ОШТОРИС ОСББ, ВУЛ. 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Є.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ЧАВДАР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5" b="3011"/>
          <a:stretch/>
        </p:blipFill>
        <p:spPr bwMode="auto">
          <a:xfrm>
            <a:off x="251520" y="980728"/>
            <a:ext cx="820891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407" y="621166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b="1" dirty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b="1" dirty="0">
              <a:solidFill>
                <a:srgbClr val="31849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5842337"/>
            <a:ext cx="513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8C27B49-D039-FE4C-A413-C655E1463EE6}" type="slidenum">
              <a:rPr lang="en-US" b="1"/>
              <a:pPr algn="ctr"/>
              <a:t>15</a:t>
            </a:fld>
            <a:endParaRPr lang="ru-RU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1979712" y="1196752"/>
            <a:ext cx="936104" cy="14401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5292080" y="1772816"/>
            <a:ext cx="504056" cy="216024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1971138" y="2107213"/>
            <a:ext cx="2240822" cy="241667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5292080" y="2744924"/>
            <a:ext cx="504056" cy="216024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51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ОШТОРИС ОСББ, ВУЛ. 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Є.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ЧАВДАР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5"/>
          <a:stretch/>
        </p:blipFill>
        <p:spPr bwMode="auto">
          <a:xfrm>
            <a:off x="539552" y="980728"/>
            <a:ext cx="78488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097" y="620962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b="1" dirty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b="1" dirty="0">
              <a:solidFill>
                <a:srgbClr val="31849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2399" y="5852910"/>
            <a:ext cx="588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8C27B49-D039-FE4C-A413-C655E1463EE6}" type="slidenum">
              <a:rPr lang="en-US" b="1"/>
              <a:pPr algn="ctr"/>
              <a:t>16</a:t>
            </a:fld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1" b="63809"/>
          <a:stretch/>
        </p:blipFill>
        <p:spPr bwMode="auto">
          <a:xfrm>
            <a:off x="524009" y="5073070"/>
            <a:ext cx="7864415" cy="9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827584" y="2204864"/>
            <a:ext cx="3744416" cy="864096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827584" y="4534673"/>
            <a:ext cx="3744416" cy="1440271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007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760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КОШТОРИС ОСББ, ВУЛ. ШЕВЧЕНКО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7204248"/>
              </p:ext>
            </p:extLst>
          </p:nvPr>
        </p:nvGraphicFramePr>
        <p:xfrm>
          <a:off x="323528" y="764698"/>
          <a:ext cx="8280919" cy="5250632"/>
        </p:xfrm>
        <a:graphic>
          <a:graphicData uri="http://schemas.openxmlformats.org/drawingml/2006/table">
            <a:tbl>
              <a:tblPr/>
              <a:tblGrid>
                <a:gridCol w="4179520"/>
                <a:gridCol w="4101399"/>
              </a:tblGrid>
              <a:tr h="2816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Стаття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Пояснення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223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ВИТРАТИ</a:t>
                      </a: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85" marR="7685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Господарчі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витрати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85" marR="7685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Електропостачання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будинку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грн/кВт </a:t>
                      </a: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Електропостачання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обладнання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освітлення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4000 кВт</a:t>
                      </a: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Водопостачання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після укладання договору: бл. 10 м.к. по 0,00 грн/куб + 0,00 грн/куб</a:t>
                      </a: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Перевірка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систем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газоаналізації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димовиведення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згідно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 договором (0,00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грн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/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рік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Вивезення твердих побутових відходів та негабаритних відходів</a:t>
                      </a: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м.к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по 0,00грн /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м.к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Підготовка до опалювального періоду</a:t>
                      </a: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перевірка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лічильників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випробовування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системи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- 0,00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грн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/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рік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Перевірка електричної системи</a:t>
                      </a: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перевірка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опору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ізоляції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- 0,00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грн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/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рік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Матеріали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інвентар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для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обслуговування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будинку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пакети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для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сміття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інструмент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засоби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Атестація (ліфтове господарство)</a:t>
                      </a: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грн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/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рік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Атестація (електрика)</a:t>
                      </a: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грн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/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рік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технічний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спеціаліст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0,00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грн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/ 3 роки -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керівник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5" marR="7685" marT="7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252" y="621166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b="1" dirty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b="1" dirty="0">
              <a:solidFill>
                <a:srgbClr val="31849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44408" y="5842337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8C27B49-D039-FE4C-A413-C655E1463EE6}" type="slidenum">
              <a:rPr lang="en-US" b="1"/>
              <a:pPr/>
              <a:t>17</a:t>
            </a:fld>
            <a:endParaRPr lang="ru-RU" b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323528" y="3861048"/>
            <a:ext cx="4176464" cy="504056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323528" y="5517233"/>
            <a:ext cx="4176464" cy="504056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700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КОШТОРИС ОСББ, ВУЛ.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ШЕВЧЕНКО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2414021"/>
              </p:ext>
            </p:extLst>
          </p:nvPr>
        </p:nvGraphicFramePr>
        <p:xfrm>
          <a:off x="323528" y="908720"/>
          <a:ext cx="8280920" cy="5489264"/>
        </p:xfrm>
        <a:graphic>
          <a:graphicData uri="http://schemas.openxmlformats.org/drawingml/2006/table">
            <a:tbl>
              <a:tblPr/>
              <a:tblGrid>
                <a:gridCol w="4179521"/>
                <a:gridCol w="4101399"/>
              </a:tblGrid>
              <a:tr h="3377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Адміністративні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витрати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-----</a:t>
                      </a:r>
                    </a:p>
                  </a:txBody>
                  <a:tcPr marL="8806" marR="8806" marT="8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зарплати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Голова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правління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Бухгалтер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Паспортист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Двірник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прибиральниця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Сантехнік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Електрик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Податок: Єдиний соціальний внесок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Буфер на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перерахунок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з/п у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разі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збільшення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мінімальної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заробітньої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плати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Канцтовари, бланки, витратні матеріали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Послуги телефонного зв’язку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14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Послуги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банку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комісія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від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надходжень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плата за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електронні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платежі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касове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обслуговування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бл.0,00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грн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620962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b="1" dirty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b="1" dirty="0">
              <a:solidFill>
                <a:srgbClr val="31849B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72400" y="5840291"/>
            <a:ext cx="544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8C27B49-D039-FE4C-A413-C655E1463EE6}" type="slidenum">
              <a:rPr lang="en-US" b="1"/>
              <a:pPr algn="ctr"/>
              <a:t>18</a:t>
            </a:fld>
            <a:endParaRPr lang="ru-RU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323528" y="3933056"/>
            <a:ext cx="4176464" cy="864096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62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КОШТОРИС ОСББ, ВУЛ. ШЕВЧЕНКО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8683511"/>
              </p:ext>
            </p:extLst>
          </p:nvPr>
        </p:nvGraphicFramePr>
        <p:xfrm>
          <a:off x="251520" y="1268760"/>
          <a:ext cx="8424936" cy="3947684"/>
        </p:xfrm>
        <a:graphic>
          <a:graphicData uri="http://schemas.openxmlformats.org/drawingml/2006/table">
            <a:tbl>
              <a:tblPr/>
              <a:tblGrid>
                <a:gridCol w="4252208"/>
                <a:gridCol w="4172728"/>
              </a:tblGrid>
              <a:tr h="4288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Інші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витрати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317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Нотаріальні витрати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Затв.статуту, підписних карток - необхідно для відкриття додаткових рахунків та судового позову - закладаємо 0,00 грн / рік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Судові витрати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грн - позов, 0,00 грн - рекомендований лист, 0,00 грн - транспортні витрати. Закладаємо на 5 позовів 0,00 грн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59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Перерахування у спеціальні фонди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59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Резервний фонд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випадок неочікуваних витрат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59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Ремонтний фонд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 </a:t>
                      </a:r>
                      <a:r>
                        <a:rPr lang="ru-RU" sz="1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капітального</a:t>
                      </a:r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ремонту</a:t>
                      </a:r>
                    </a:p>
                  </a:txBody>
                  <a:tcPr marL="8806" marR="8806" marT="88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7015" y="619505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b="1" dirty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b="1" dirty="0">
              <a:solidFill>
                <a:srgbClr val="31849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2400" y="5825718"/>
            <a:ext cx="513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8C27B49-D039-FE4C-A413-C655E1463EE6}" type="slidenum">
              <a:rPr lang="en-US" b="1"/>
              <a:pPr algn="ctr"/>
              <a:t>19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497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4896544" cy="5349208"/>
          </a:xfrm>
        </p:spPr>
        <p:txBody>
          <a:bodyPr anchor="ctr"/>
          <a:lstStyle/>
          <a:p>
            <a:pPr marL="0" indent="0"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66820"/>
            <a:ext cx="7467600" cy="7060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НОРМАТИВНО-ПРАВОВА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1999" y="6208776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49155270"/>
              </p:ext>
            </p:extLst>
          </p:nvPr>
        </p:nvGraphicFramePr>
        <p:xfrm>
          <a:off x="323528" y="908720"/>
          <a:ext cx="79208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C:\Users\Pk3\Desktop\для н-п актів\тариф 8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5"/>
            <a:ext cx="1906586" cy="136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ubject.com.ua/textbook/work/6klas_2/6klas_2.files/image2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31" y="2492896"/>
            <a:ext cx="1801772" cy="1269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k3\Desktop\для н-п актів\603-4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28800"/>
            <a:ext cx="1904734" cy="1272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k3\Desktop\для н-п актів\442-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3"/>
            <a:ext cx="1830037" cy="1295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39433" y="5805264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C27B49-D039-FE4C-A413-C655E1463EE6}" type="slidenum">
              <a:rPr lang="en-US" sz="20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КОШТОРИС ОСББ, ВУЛ. ШЕВЧЕНКО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9239920"/>
              </p:ext>
            </p:extLst>
          </p:nvPr>
        </p:nvGraphicFramePr>
        <p:xfrm>
          <a:off x="395536" y="925987"/>
          <a:ext cx="8136903" cy="5107013"/>
        </p:xfrm>
        <a:graphic>
          <a:graphicData uri="http://schemas.openxmlformats.org/drawingml/2006/table">
            <a:tbl>
              <a:tblPr/>
              <a:tblGrid>
                <a:gridCol w="4106833"/>
                <a:gridCol w="4030070"/>
              </a:tblGrid>
              <a:tr h="2402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Стаття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99" marR="7199" marT="7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Пояснення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99" marR="7199" marT="7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0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НАДХОДЖЕННЯ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Внески мешканців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Внески мешканців 1 поверху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871,3 кв.м. - з урахув. магазину (тариф 0,00 грн / кв.м.)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Внески мешканців 2-10 поверхів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7793,4 кв.м.(тариф 0,00 грн / кв.м.)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Компенсація провайдерів за використання шахт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Інтернет-провайдери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СкайНет, Бровіс, Бравопорт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Телевізійні провайдери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Кабельне </a:t>
                      </a:r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MaxiTV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Компенсація за використання спільного майна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Оренда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підвальних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приміщень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9" marR="7199" marT="7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9" marR="7199" marT="71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9" marR="7199" marT="7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2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Розрахунок розміру загальнообов'язкових внесків</a:t>
                      </a:r>
                    </a:p>
                  </a:txBody>
                  <a:tcPr marL="7199" marR="7199" marT="71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7199" marR="7199" marT="7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Сплачують всі поверхи</a:t>
                      </a:r>
                    </a:p>
                  </a:txBody>
                  <a:tcPr marL="7199" marR="7199" marT="71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7199" marR="7199" marT="7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Ліфтові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витрати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для 2-10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поверхів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9" marR="7199" marT="71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7199" marR="7199" marT="7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28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9" marR="7199" marT="71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9" marR="7199" marT="7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9" marR="7199" marT="7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Внески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поверх</a:t>
                      </a:r>
                    </a:p>
                  </a:txBody>
                  <a:tcPr marL="7199" marR="7199" marT="7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</a:tr>
              <a:tr h="2402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9" marR="7199" marT="7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Внески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2-10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поверхи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9" marR="7199" marT="7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6602" y="618920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b="1" dirty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b="1" dirty="0">
              <a:solidFill>
                <a:srgbClr val="31849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72400" y="5823672"/>
            <a:ext cx="513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8C27B49-D039-FE4C-A413-C655E1463EE6}" type="slidenum">
              <a:rPr lang="en-US" b="1"/>
              <a:pPr algn="ctr"/>
              <a:t>20</a:t>
            </a:fld>
            <a:endParaRPr lang="ru-RU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395536" y="2348880"/>
            <a:ext cx="4104456" cy="180020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10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85" y="116632"/>
            <a:ext cx="8462029" cy="756707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ВИТРАТ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БУДИНКУ:</a:t>
            </a:r>
            <a:endParaRPr lang="ru-RU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30982"/>
          <a:stretch/>
        </p:blipFill>
        <p:spPr bwMode="auto">
          <a:xfrm>
            <a:off x="1479817" y="1052736"/>
            <a:ext cx="5894962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1999" y="6208776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sp>
        <p:nvSpPr>
          <p:cNvPr id="16" name="Номер слайда 5"/>
          <p:cNvSpPr txBox="1">
            <a:spLocks/>
          </p:cNvSpPr>
          <p:nvPr/>
        </p:nvSpPr>
        <p:spPr>
          <a:xfrm>
            <a:off x="8244408" y="6381328"/>
            <a:ext cx="762000" cy="36004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F7969-A248-4BD6-9199-0EF673181E47}" type="slidenum">
              <a:rPr lang="ru-RU"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236296" y="1988840"/>
            <a:ext cx="648072" cy="28083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32129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2A376">
                    <a:lumMod val="75000"/>
                  </a:srgbClr>
                </a:solidFill>
              </a:rPr>
              <a:t>95%</a:t>
            </a:r>
            <a:endParaRPr lang="ru-RU" sz="2400" b="1" dirty="0">
              <a:solidFill>
                <a:srgbClr val="72A376">
                  <a:lumMod val="75000"/>
                </a:srgbClr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236296" y="2420888"/>
            <a:ext cx="1389112" cy="2895128"/>
          </a:xfrm>
          <a:prstGeom prst="curved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0852" y="2348880"/>
            <a:ext cx="961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E8B7B7">
                    <a:lumMod val="50000"/>
                  </a:srgbClr>
                </a:solidFill>
              </a:rPr>
              <a:t>82%</a:t>
            </a:r>
            <a:endParaRPr lang="ru-RU" sz="2400" b="1" dirty="0">
              <a:solidFill>
                <a:srgbClr val="E8B7B7">
                  <a:lumMod val="50000"/>
                </a:srgbClr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395536" y="2708921"/>
            <a:ext cx="1084281" cy="2880320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861048"/>
            <a:ext cx="10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111%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62029" cy="756707"/>
          </a:xfrm>
        </p:spPr>
        <p:txBody>
          <a:bodyPr>
            <a:noAutofit/>
          </a:bodyPr>
          <a:lstStyle/>
          <a:p>
            <a:pPr lvl="0"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ЕКОНОМІЧНЕ ОБҐРУНТУВАННЯ ЕНЕРГОЗБЕРІГАЮЧИХ ЗАХОДІВ ВКАЗАНІ ІЗ РОЗРАХУНКУ ПРОВЕДЕННЯ ОДНОГО ЗАХОДУ: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051720" y="2708920"/>
            <a:ext cx="4968552" cy="504056"/>
          </a:xfrm>
          <a:prstGeom prst="rightArrow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786574" y="1258919"/>
            <a:ext cx="2033898" cy="5122409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70 %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180 000 грн.</a:t>
            </a:r>
          </a:p>
          <a:p>
            <a:pPr marL="0" indent="0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30 %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77 100 грн.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257 100 грн.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1999" y="6208776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244408" y="6381328"/>
            <a:ext cx="762000" cy="36004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F7969-A248-4BD6-9199-0EF673181E47}" type="slidenum">
              <a:rPr lang="ru-RU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051720" y="3212976"/>
            <a:ext cx="5256584" cy="1656184"/>
          </a:xfrm>
          <a:prstGeom prst="rightArrow">
            <a:avLst/>
          </a:prstGeom>
          <a:solidFill>
            <a:srgbClr val="CFC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6"/>
          <a:stretch/>
        </p:blipFill>
        <p:spPr bwMode="auto">
          <a:xfrm>
            <a:off x="0" y="1258919"/>
            <a:ext cx="6786574" cy="454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люс 5"/>
          <p:cNvSpPr/>
          <p:nvPr/>
        </p:nvSpPr>
        <p:spPr>
          <a:xfrm>
            <a:off x="7577236" y="3717032"/>
            <a:ext cx="741040" cy="648072"/>
          </a:xfrm>
          <a:prstGeom prst="mathPlus">
            <a:avLst/>
          </a:prstGeom>
          <a:solidFill>
            <a:srgbClr val="2C77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6516216" y="5373216"/>
            <a:ext cx="2109192" cy="432048"/>
          </a:xfrm>
          <a:prstGeom prst="mathEqual">
            <a:avLst/>
          </a:prstGeom>
          <a:solidFill>
            <a:srgbClr val="318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275856" y="3645024"/>
            <a:ext cx="1224136" cy="576064"/>
          </a:xfrm>
          <a:prstGeom prst="rect">
            <a:avLst/>
          </a:prstGeom>
          <a:solidFill>
            <a:srgbClr val="CF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1,0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275856" y="4246628"/>
            <a:ext cx="1224136" cy="190484"/>
          </a:xfrm>
          <a:prstGeom prst="rect">
            <a:avLst/>
          </a:prstGeom>
          <a:solidFill>
            <a:srgbClr val="CF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8,0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275856" y="4590185"/>
            <a:ext cx="1224136" cy="460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6,5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3275856" y="5272671"/>
            <a:ext cx="1206462" cy="28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934" y="548680"/>
            <a:ext cx="8462029" cy="864096"/>
          </a:xfrm>
        </p:spPr>
        <p:txBody>
          <a:bodyPr anchor="t">
            <a:no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49250" y="1484785"/>
            <a:ext cx="8477250" cy="472763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Центр навчання ефективним комунікаціям 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Платформа комфорту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при КК «Центр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комунального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сервісу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http://edu.cks.kiev.ua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591-21-22, 247-40-40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edu@src.kiev.ua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1999" y="6208776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39433" y="5805264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C27B49-D039-FE4C-A413-C655E1463EE6}" type="slidenum">
              <a:rPr lang="en-US" sz="20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ВИГЛЯДАЄ ДІЮЧИЙ ТАРИФ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55576" y="6309320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608026"/>
              </p:ext>
            </p:extLst>
          </p:nvPr>
        </p:nvGraphicFramePr>
        <p:xfrm>
          <a:off x="251519" y="980728"/>
          <a:ext cx="8280920" cy="4608512"/>
        </p:xfrm>
        <a:graphic>
          <a:graphicData uri="http://schemas.openxmlformats.org/drawingml/2006/table">
            <a:tbl>
              <a:tblPr/>
              <a:tblGrid>
                <a:gridCol w="385800"/>
                <a:gridCol w="385800"/>
                <a:gridCol w="385800"/>
                <a:gridCol w="337575"/>
                <a:gridCol w="385800"/>
                <a:gridCol w="337575"/>
                <a:gridCol w="385800"/>
                <a:gridCol w="385800"/>
                <a:gridCol w="385800"/>
                <a:gridCol w="337575"/>
                <a:gridCol w="337575"/>
                <a:gridCol w="385800"/>
                <a:gridCol w="337575"/>
                <a:gridCol w="337575"/>
                <a:gridCol w="337575"/>
                <a:gridCol w="482250"/>
                <a:gridCol w="337575"/>
                <a:gridCol w="330685"/>
                <a:gridCol w="337575"/>
                <a:gridCol w="337575"/>
                <a:gridCol w="337575"/>
                <a:gridCol w="330685"/>
                <a:gridCol w="337575"/>
              </a:tblGrid>
              <a:tr h="281863">
                <a:tc gridSpan="2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Структура тарифу, грн за 1 кв. 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загальної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квартири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 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місяць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036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Прибирання прибудинкової території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Прибирання сходових кліток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Вивезення побутових відходів 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Прибирання підвалу, технічних поверхів та покрівлі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Технічне обслуговування ліфтів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Обслуговування систем диспетчеризації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Технічне обслуговування внутрішньобудинкових систем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Дератизація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Дезінсекція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Обслуговування 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димовентиляційних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каналів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Технічне обслуговування та поточний ремонт систем протипожежної автоматики та димовидалення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Поточний ремонт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Поливання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дворів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клумб 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газонів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Прибирання і вивезення снігу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Експлуатація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номерних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знаків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будинках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Освітлення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місць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загального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користування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підвалів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підкачування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води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Енергопостачання ліфтів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Ремонтний резервний фонд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Прибуток 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ПДВ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Всього тариф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Тариф, грн за 1 кв. м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загальної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квартири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місяць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крім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квартир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першого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поверху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Тариф, грн за 1 кв. м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загальної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квартири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місяць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квартир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першого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поверху</a:t>
                      </a:r>
                    </a:p>
                  </a:txBody>
                  <a:tcPr marL="4659" marR="4659" marT="46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0,3683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0,1388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0,1819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0,2055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0,3209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0,0016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0,0024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0,5084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0,1627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0,037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</a:t>
                      </a:r>
                    </a:p>
                  </a:txBody>
                  <a:tcPr marL="4659" marR="4659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УПРАВЛЯЄМО САМОСТІЙНО АБО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ОБИРАЄМО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УПРАВИТЕЛЯ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1999" y="6208776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39433" y="5805264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C27B49-D039-FE4C-A413-C655E1463EE6}" type="slidenum">
              <a:rPr lang="en-US" sz="20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05" y="1726214"/>
            <a:ext cx="3737076" cy="3737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2543"/>
            <a:ext cx="2558660" cy="41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НАДХОДЖЕННЯ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1999" y="6208776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39433" y="5805264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C27B49-D039-FE4C-A413-C655E1463EE6}" type="slidenum">
              <a:rPr lang="en-US" sz="20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1221482"/>
              </p:ext>
            </p:extLst>
          </p:nvPr>
        </p:nvGraphicFramePr>
        <p:xfrm>
          <a:off x="251520" y="1700808"/>
          <a:ext cx="8352926" cy="40457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40574"/>
                <a:gridCol w="4108338"/>
                <a:gridCol w="1211727"/>
                <a:gridCol w="1224136"/>
                <a:gridCol w="1368151"/>
              </a:tblGrid>
              <a:tr h="3649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Статті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надходжень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місяць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місяців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І.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Надходження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(1+2+3+4) в тому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числі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70 406,50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844 878,00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утримання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будинку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прибудинкової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території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тому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числі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86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надходження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власникив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квартир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55 844,08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670 128,98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86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надходження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власників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нежитлових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приміщень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9 562,42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114 749,02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Надходження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ремонтний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фонд (РФ)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22 971,30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275 655,60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надходження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оренда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нежитлових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приміщень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Відшкодування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пільгам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субсидіям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02868" y="89851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 чого почати?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097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ПІЛЬГИ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СУБСИДІЇ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01008"/>
          </a:xfrm>
        </p:spPr>
        <p:txBody>
          <a:bodyPr anchor="b"/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Форма управління у будинку </a:t>
            </a:r>
            <a:r>
              <a:rPr lang="uk-UA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впливає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 надання пільг та субсидій громадянам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1999" y="6208776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39433" y="5805264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C27B49-D039-FE4C-A413-C655E1463EE6}" type="slidenum">
              <a:rPr lang="en-US" sz="20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169" name="Picture 1" descr="C:\Users\Pk3\Desktop\1375191789_izobrazhenie-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617867" cy="26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6604" y="537846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Пільга або субсидія – Постанова КМУ №319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11" y="26064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ВИТРАТИ (частина 1)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1999" y="6208776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39433" y="6309320"/>
            <a:ext cx="552450" cy="4320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C27B49-D039-FE4C-A413-C655E1463EE6}" type="slidenum">
              <a:rPr lang="en-US" sz="20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10147"/>
              </p:ext>
            </p:extLst>
          </p:nvPr>
        </p:nvGraphicFramePr>
        <p:xfrm>
          <a:off x="251519" y="908717"/>
          <a:ext cx="8352929" cy="522862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4057"/>
                <a:gridCol w="3816424"/>
                <a:gridCol w="1440160"/>
                <a:gridCol w="1224136"/>
                <a:gridCol w="1368152"/>
              </a:tblGrid>
              <a:tr h="39528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Статті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місяць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12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місяців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1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ІІ.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Витрати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(1+2+3+4), в тому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числі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70 406,50</a:t>
                      </a:r>
                      <a:endParaRPr lang="ru-RU" sz="1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844 878,00</a:t>
                      </a:r>
                      <a:endParaRPr lang="ru-RU" sz="1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Заробітна</a:t>
                      </a:r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плата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30 500,00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366 000,00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1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Заробітна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плата (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згідно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штатного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розкладу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15 000,00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180 000,00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Заробітна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плата (по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трудовим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договорам)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10 000,00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120 000,00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1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Нарахування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заробітну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плату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5 500,00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66 000,00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1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Розрахунки</a:t>
                      </a:r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r>
                        <a:rPr lang="ru-RU" sz="17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постачальниками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24 790,00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297 480,00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85358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Вивезення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сміття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договором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8 200,00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98 400,00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Електроенергія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Освітлення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місць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договором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2 500,00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Технічне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обслуговування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ліфтів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договором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102 000,00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ОДС (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об'єднана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диспетчерська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система)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договором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14 880,00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3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Технічне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обслуговування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внутрішньобудинкових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договором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24 000,00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36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Водопостачання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(полив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дворів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газонів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клумб,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будівельно-монтажні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ремонтні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роботи</a:t>
                      </a:r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договором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2 350,00</a:t>
                      </a:r>
                      <a:endParaRPr lang="ru-RU" sz="1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28 200,00</a:t>
                      </a:r>
                      <a:endParaRPr lang="ru-RU" sz="1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11" y="26064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ВИТРАТИ (частина 2)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1999" y="6208776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39433" y="5805264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C27B49-D039-FE4C-A413-C655E1463EE6}" type="slidenum">
              <a:rPr lang="en-US" sz="20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5789558"/>
              </p:ext>
            </p:extLst>
          </p:nvPr>
        </p:nvGraphicFramePr>
        <p:xfrm>
          <a:off x="179512" y="754726"/>
          <a:ext cx="8496944" cy="533857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2048"/>
                <a:gridCol w="4392488"/>
                <a:gridCol w="1368152"/>
                <a:gridCol w="1080120"/>
                <a:gridCol w="1224136"/>
              </a:tblGrid>
              <a:tr h="3574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Статті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місяць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місяців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98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Витрати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аварійні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роботи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(чистка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каналізації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аварійна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ремонт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насосів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заміна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інженерного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обладнання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повірка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лічильників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заміна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засувок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4 000,00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48 000,00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06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витрати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11 116,50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133 398,00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774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Бухгалтерські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послуги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2 500,00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Оренда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офісу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3 500,00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42 000,00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418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Телекомунікаційні послуги (телефони, інтернет)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договором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220,00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2 640,00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Оргтехніка, програмне забезпечення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800,00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9 600,00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Поштові витрати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2 400,00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Комісія банку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договором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1 800,00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Канцтовари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витратні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матеріали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Господарчі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потреби (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миючі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т.д.)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070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Судові витрати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9 000,00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Юридичні послуги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750,00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9 000,00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86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Інше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1 496,50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17 958,00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7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КАПІТАЛЬНИЙ РЕМОНТ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61999" y="6208776"/>
            <a:ext cx="7626425" cy="4605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ЦЕНТР НАВЧАННЯ Ефективним комунікаціям</a:t>
            </a:r>
          </a:p>
          <a:p>
            <a:pPr algn="ctr"/>
            <a:r>
              <a:rPr lang="uk-UA" sz="1600" b="1" dirty="0" smtClean="0">
                <a:solidFill>
                  <a:srgbClr val="31849B"/>
                </a:solidFill>
              </a:rPr>
              <a:t>«ПЛАТФОРМА КОМФОРТУ» при КК «Центр комунального сервісу»</a:t>
            </a:r>
            <a:endParaRPr lang="ru-RU" sz="1600" b="1" dirty="0">
              <a:solidFill>
                <a:srgbClr val="31849B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39433" y="5805264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C27B49-D039-FE4C-A413-C655E1463EE6}" type="slidenum">
              <a:rPr lang="en-US" sz="20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3" name="Picture 3" descr="http://universalstroy-invest.com.ua/sites/default/files/2213434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57184"/>
            <a:ext cx="3744416" cy="271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dm-st.ru/userfiles/image/6953-tool-b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4" y="857185"/>
            <a:ext cx="3621108" cy="271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6267500"/>
              </p:ext>
            </p:extLst>
          </p:nvPr>
        </p:nvGraphicFramePr>
        <p:xfrm>
          <a:off x="251519" y="3870325"/>
          <a:ext cx="8424936" cy="15028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20081"/>
                <a:gridCol w="4213082"/>
                <a:gridCol w="1043502"/>
                <a:gridCol w="1152128"/>
                <a:gridCol w="1296143"/>
              </a:tblGrid>
              <a:tr h="15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Витрати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капітальний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ремонт, 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технічну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модерізацію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будинку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т.д.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22 971,30</a:t>
                      </a:r>
                      <a:endParaRPr lang="ru-RU" sz="18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275 655,60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9992" y="5461431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+ Програма 70/30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1596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Другая 5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417473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1343</TotalTime>
  <Words>1404</Words>
  <Application>Microsoft Office PowerPoint</Application>
  <PresentationFormat>Екран (4:3)</PresentationFormat>
  <Paragraphs>440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23</vt:i4>
      </vt:variant>
    </vt:vector>
  </HeadingPairs>
  <TitlesOfParts>
    <vt:vector size="33" baseType="lpstr">
      <vt:lpstr>Calibri</vt:lpstr>
      <vt:lpstr>Cambria</vt:lpstr>
      <vt:lpstr>Century Schoolbook</vt:lpstr>
      <vt:lpstr>Franklin Gothic Book</vt:lpstr>
      <vt:lpstr>Perpetua</vt:lpstr>
      <vt:lpstr>Times New Roman</vt:lpstr>
      <vt:lpstr>Wingdings</vt:lpstr>
      <vt:lpstr>Wingdings 2</vt:lpstr>
      <vt:lpstr>Эркер</vt:lpstr>
      <vt:lpstr>Справедливость</vt:lpstr>
      <vt:lpstr>РОЗРАХУНОК ВНЕСКУ</vt:lpstr>
      <vt:lpstr>Презентація PowerPoint</vt:lpstr>
      <vt:lpstr>ТАК ВИГЛЯДАЄ ДІЮЧИЙ ТАРИФ</vt:lpstr>
      <vt:lpstr>УПРАВЛЯЄМО САМОСТІЙНО АБО ОБИРАЄМО УПРАВИТЕЛЯ </vt:lpstr>
      <vt:lpstr>НАДХОДЖЕННЯ</vt:lpstr>
      <vt:lpstr>ПІЛЬГИ ТА СУБСИДІЇ</vt:lpstr>
      <vt:lpstr>ВИТРАТИ (частина 1)</vt:lpstr>
      <vt:lpstr>ВИТРАТИ (частина 2)</vt:lpstr>
      <vt:lpstr>КАПІТАЛЬНИЙ РЕМОНТ</vt:lpstr>
      <vt:lpstr>КОШТОРИС</vt:lpstr>
      <vt:lpstr>КОШТОРИС ОСББ, ВУЛ.  Є. ЧАВДАР</vt:lpstr>
      <vt:lpstr>КОШТОРИС ОСББ, ВУЛ.  Є. ЧАВДАР</vt:lpstr>
      <vt:lpstr>КОШТОРИС ОСББ, ВУЛ.  Є. ЧАВДАР</vt:lpstr>
      <vt:lpstr>КОШТОРИС ОСББ, ВУЛ.  Є. ЧАВДАР</vt:lpstr>
      <vt:lpstr>КОШТОРИС ОСББ, ВУЛ.  Є. ЧАВДАР</vt:lpstr>
      <vt:lpstr>КОШТОРИС ОСББ, ВУЛ.  Є. ЧАВДАР</vt:lpstr>
      <vt:lpstr>КОШТОРИС ОСББ, ВУЛ. ШЕВЧЕНКО</vt:lpstr>
      <vt:lpstr>КОШТОРИС ОСББ, ВУЛ. ШЕВЧЕНКО</vt:lpstr>
      <vt:lpstr>КОШТОРИС ОСББ, ВУЛ. ШЕВЧЕНКО</vt:lpstr>
      <vt:lpstr>КОШТОРИС ОСББ, ВУЛ. ШЕВЧЕНКО</vt:lpstr>
      <vt:lpstr>ПРОГНОЗ ВИТРАТ БУДИНКУ:</vt:lpstr>
      <vt:lpstr>ЕКОНОМІЧНЕ ОБҐРУНТУВАННЯ ЕНЕРГОЗБЕРІГАЮЧИХ ЗАХОДІВ ВКАЗАНІ ІЗ РОЗРАХУНКУ ПРОВЕДЕННЯ ОДНОГО ЗАХОДУ:</vt:lpstr>
      <vt:lpstr>Дякуємо за увагу!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pk3</dc:creator>
  <cp:lastModifiedBy>sd-ev</cp:lastModifiedBy>
  <cp:revision>46</cp:revision>
  <dcterms:created xsi:type="dcterms:W3CDTF">2016-07-02T06:45:24Z</dcterms:created>
  <dcterms:modified xsi:type="dcterms:W3CDTF">2016-07-06T15:31:10Z</dcterms:modified>
</cp:coreProperties>
</file>